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4"/>
  </p:notesMasterIdLst>
  <p:handoutMasterIdLst>
    <p:handoutMasterId r:id="rId25"/>
  </p:handoutMasterIdLst>
  <p:sldIdLst>
    <p:sldId id="256" r:id="rId3"/>
    <p:sldId id="332" r:id="rId4"/>
    <p:sldId id="333" r:id="rId5"/>
    <p:sldId id="265" r:id="rId6"/>
    <p:sldId id="312" r:id="rId7"/>
    <p:sldId id="273" r:id="rId8"/>
    <p:sldId id="266" r:id="rId9"/>
    <p:sldId id="272" r:id="rId10"/>
    <p:sldId id="260" r:id="rId11"/>
    <p:sldId id="317" r:id="rId12"/>
    <p:sldId id="315" r:id="rId13"/>
    <p:sldId id="322" r:id="rId14"/>
    <p:sldId id="316" r:id="rId15"/>
    <p:sldId id="323" r:id="rId16"/>
    <p:sldId id="331" r:id="rId17"/>
    <p:sldId id="282" r:id="rId18"/>
    <p:sldId id="324" r:id="rId19"/>
    <p:sldId id="326" r:id="rId20"/>
    <p:sldId id="330" r:id="rId21"/>
    <p:sldId id="329" r:id="rId22"/>
    <p:sldId id="290" r:id="rId23"/>
  </p:sldIdLst>
  <p:sldSz cx="12192000" cy="6858000"/>
  <p:notesSz cx="6858000" cy="9144000"/>
  <p:embeddedFontLst>
    <p:embeddedFont>
      <p:font typeface="Hind" panose="02000000000000000000" pitchFamily="2" charset="0"/>
      <p:regular r:id="rId26"/>
      <p:bold r:id="rId27"/>
    </p:embeddedFont>
    <p:embeddedFont>
      <p:font typeface="Playfair Display" panose="00000500000000000000" pitchFamily="2" charset="0"/>
      <p:regular r:id="rId28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DF8B"/>
    <a:srgbClr val="F2F2F2"/>
    <a:srgbClr val="61CAD1"/>
    <a:srgbClr val="D9D9D9"/>
    <a:srgbClr val="C1BDF9"/>
    <a:srgbClr val="3ABDC6"/>
    <a:srgbClr val="2F989F"/>
    <a:srgbClr val="66CBD1"/>
    <a:srgbClr val="F4E04A"/>
    <a:srgbClr val="F6E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D6845C-7B08-A563-0958-80A224E1F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284105-19C5-BD91-3267-5DEF900327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08E1D-C4B8-4B99-AC69-C51B34F1E37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F7E77-C91F-0FF2-5B84-DD9C159797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0C8BF-2BB0-7470-85B4-6F5FFF302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04C0D-38D9-4C02-92D1-88E0DA6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50076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FF3FD7-CD16-C08E-E04D-F6D2E7BF23A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9F90790-9499-D9CF-C1F3-0FED9CDB31B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B58920B-BCD5-DF78-60BB-94B4F2AF7AB8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7551B37-84BF-C467-470D-323972E9622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99826FF-F8B7-3264-29F0-E1B1EAE4DAB6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696819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C3A6F8D-83A5-F4BC-FF62-96F8E12025FE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C18A23C5-E8E2-C52C-63B0-961D15C74CC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5853419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3d61b78871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3d61b78871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20C107A-2945-1E98-8EB1-AFB17099674F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6D00B52-CE7B-78B1-F305-23B54FDE11C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0F930F6-E133-9AE4-AC39-483F5804E12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B22AA16-2C3C-FA08-3774-664856A6A08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EE0AE1E-EEF0-8F57-9627-B79A522FD82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1407BA8-215C-9D14-D685-DB1283C9652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d61b78871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d61b78871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E80E411-282E-D18E-D5A6-1F42D66A293B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DCB5EC9-44BF-5FE4-9454-EE3EE0FBB56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1067298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3d61b788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3d61b788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1690ED-8433-1C9D-FBB7-AD74504D94E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C30ADE2-7383-89CC-CDE4-6A0855151381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0E574F7E-BE4A-7BED-75C0-A6D2099C3F05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799D3152-C129-1BA1-46B7-D746A4B8D2F2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9A9BD82-A768-6921-66A0-5DE96E50EA50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5A8F10A-B9CD-C08B-F41B-96F3B8BEB31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r>
              <a:rPr lang="en-US"/>
              <a:t>Introduction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/>
          <p:nvPr/>
        </p:nvSpPr>
        <p:spPr>
          <a:xfrm>
            <a:off x="-1313467" y="-838299"/>
            <a:ext cx="12070403" cy="8153596"/>
          </a:xfrm>
          <a:custGeom>
            <a:avLst/>
            <a:gdLst/>
            <a:ahLst/>
            <a:cxnLst/>
            <a:rect l="l" t="t" r="r" b="b"/>
            <a:pathLst>
              <a:path w="34327" h="23188" extrusionOk="0">
                <a:moveTo>
                  <a:pt x="16499" y="0"/>
                </a:moveTo>
                <a:cubicBezTo>
                  <a:pt x="15407" y="0"/>
                  <a:pt x="14243" y="335"/>
                  <a:pt x="13053" y="789"/>
                </a:cubicBezTo>
                <a:cubicBezTo>
                  <a:pt x="11633" y="1324"/>
                  <a:pt x="10177" y="2024"/>
                  <a:pt x="7799" y="3203"/>
                </a:cubicBezTo>
                <a:cubicBezTo>
                  <a:pt x="5402" y="4366"/>
                  <a:pt x="2120" y="6006"/>
                  <a:pt x="1070" y="8237"/>
                </a:cubicBezTo>
                <a:cubicBezTo>
                  <a:pt x="1" y="10467"/>
                  <a:pt x="1199" y="13325"/>
                  <a:pt x="3245" y="15039"/>
                </a:cubicBezTo>
                <a:cubicBezTo>
                  <a:pt x="5310" y="16773"/>
                  <a:pt x="8260" y="17362"/>
                  <a:pt x="10730" y="18800"/>
                </a:cubicBezTo>
                <a:cubicBezTo>
                  <a:pt x="13182" y="20238"/>
                  <a:pt x="15173" y="22524"/>
                  <a:pt x="17477" y="23059"/>
                </a:cubicBezTo>
                <a:cubicBezTo>
                  <a:pt x="17852" y="23146"/>
                  <a:pt x="18235" y="23187"/>
                  <a:pt x="18621" y="23187"/>
                </a:cubicBezTo>
                <a:cubicBezTo>
                  <a:pt x="20606" y="23187"/>
                  <a:pt x="22672" y="22098"/>
                  <a:pt x="24169" y="20570"/>
                </a:cubicBezTo>
                <a:cubicBezTo>
                  <a:pt x="25958" y="18726"/>
                  <a:pt x="26916" y="16274"/>
                  <a:pt x="28575" y="14007"/>
                </a:cubicBezTo>
                <a:cubicBezTo>
                  <a:pt x="30234" y="11758"/>
                  <a:pt x="32576" y="9693"/>
                  <a:pt x="33461" y="7131"/>
                </a:cubicBezTo>
                <a:cubicBezTo>
                  <a:pt x="34327" y="4568"/>
                  <a:pt x="33718" y="1490"/>
                  <a:pt x="31340" y="475"/>
                </a:cubicBezTo>
                <a:cubicBezTo>
                  <a:pt x="30570" y="141"/>
                  <a:pt x="29615" y="23"/>
                  <a:pt x="28586" y="23"/>
                </a:cubicBezTo>
                <a:cubicBezTo>
                  <a:pt x="26441" y="23"/>
                  <a:pt x="23973" y="535"/>
                  <a:pt x="22178" y="660"/>
                </a:cubicBezTo>
                <a:cubicBezTo>
                  <a:pt x="21860" y="682"/>
                  <a:pt x="21562" y="692"/>
                  <a:pt x="21283" y="692"/>
                </a:cubicBezTo>
                <a:cubicBezTo>
                  <a:pt x="19239" y="692"/>
                  <a:pt x="18191" y="163"/>
                  <a:pt x="17072" y="33"/>
                </a:cubicBezTo>
                <a:cubicBezTo>
                  <a:pt x="16883" y="11"/>
                  <a:pt x="16692" y="0"/>
                  <a:pt x="164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771825" y="19482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54033" y="952503"/>
            <a:ext cx="641600" cy="6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457467" y="6282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31149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  <p:sldLayoutId id="2147483716" r:id="rId35"/>
    <p:sldLayoutId id="2147483717" r:id="rId36"/>
    <p:sldLayoutId id="2147483718" r:id="rId37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microsoft.com/office/2007/relationships/hdphoto" Target="../media/hdphoto6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5" Type="http://schemas.microsoft.com/office/2007/relationships/hdphoto" Target="../media/hdphoto8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9.wdp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9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5DC40CCE-F326-8DFE-E94B-DFABA4999ED6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0EECDB9-B3D6-4C53-92B9-856FA5359683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Reverse Polarity and Overcurrent Protection.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3FCBF84-32F0-6AE0-A160-31B072E00B71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630;p51">
            <a:extLst>
              <a:ext uri="{FF2B5EF4-FFF2-40B4-BE49-F238E27FC236}">
                <a16:creationId xmlns:a16="http://schemas.microsoft.com/office/drawing/2014/main" id="{B54DBFD9-3BDE-C7FC-714E-2D10298EB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Auxiliary Boards:</a:t>
            </a:r>
          </a:p>
        </p:txBody>
      </p:sp>
      <p:sp>
        <p:nvSpPr>
          <p:cNvPr id="21" name="Google Shape;1071;p64">
            <a:extLst>
              <a:ext uri="{FF2B5EF4-FFF2-40B4-BE49-F238E27FC236}">
                <a16:creationId xmlns:a16="http://schemas.microsoft.com/office/drawing/2014/main" id="{6A3B485C-3D04-E6C7-D2EF-CB38B80BD40D}"/>
              </a:ext>
            </a:extLst>
          </p:cNvPr>
          <p:cNvSpPr txBox="1">
            <a:spLocks/>
          </p:cNvSpPr>
          <p:nvPr/>
        </p:nvSpPr>
        <p:spPr>
          <a:xfrm rot="-243">
            <a:off x="4680190" y="2448766"/>
            <a:ext cx="2831619" cy="196046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Sensors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Motion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Actuators’ Board.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6C63FB-9A8C-CFB0-DD84-FA15E31A7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1140438" y="1587611"/>
            <a:ext cx="2203313" cy="2040854"/>
          </a:xfrm>
          <a:prstGeom prst="rect">
            <a:avLst/>
          </a:prstGeom>
        </p:spPr>
      </p:pic>
      <p:pic>
        <p:nvPicPr>
          <p:cNvPr id="23" name="Picture 4" descr="Ultrasonic Sensor Module - Lampatronics">
            <a:extLst>
              <a:ext uri="{FF2B5EF4-FFF2-40B4-BE49-F238E27FC236}">
                <a16:creationId xmlns:a16="http://schemas.microsoft.com/office/drawing/2014/main" id="{9403C478-B7EF-F631-56F8-66C88474B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8465309" y="1842928"/>
            <a:ext cx="2049916" cy="15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8A962E-DBBE-16DE-E5EB-C4DA2737F2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8185634" y="4333810"/>
            <a:ext cx="2609266" cy="21260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491B3E-9222-0854-7A33-2B6901CA2D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861850" y="4258284"/>
            <a:ext cx="2760489" cy="2277105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9B47A125-ADE1-0C4B-4E4A-B49D51687DC5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278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864019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Temperature.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21386B86-68AD-8B64-9B9B-1F8B482C0B1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Visible Light Communication [VLC]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733386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dirty="0"/>
              <a:t>Transmitter</a:t>
            </a:r>
            <a:endParaRPr lang="en-US" sz="2400" kern="0" dirty="0"/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Receiver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CC84E-7BB0-E763-7510-57E163B46EE7}"/>
              </a:ext>
            </a:extLst>
          </p:cNvPr>
          <p:cNvSpPr txBox="1"/>
          <p:nvPr/>
        </p:nvSpPr>
        <p:spPr>
          <a:xfrm>
            <a:off x="530247" y="2577485"/>
            <a:ext cx="497768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Each Bit maps to a certain received intensity.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A7F1A-7A16-3E8A-9F41-2A579669F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8687506" y="3822665"/>
            <a:ext cx="2696892" cy="1771038"/>
          </a:xfrm>
          <a:prstGeom prst="rect">
            <a:avLst/>
          </a:prstGeom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D51BF261-68AF-7630-7D90-405FC8B63508}"/>
              </a:ext>
            </a:extLst>
          </p:cNvPr>
          <p:cNvSpPr txBox="1">
            <a:spLocks/>
          </p:cNvSpPr>
          <p:nvPr/>
        </p:nvSpPr>
        <p:spPr>
          <a:xfrm>
            <a:off x="8491248" y="5672315"/>
            <a:ext cx="3089408" cy="5772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</a:t>
            </a:r>
          </a:p>
        </p:txBody>
      </p:sp>
      <p:sp>
        <p:nvSpPr>
          <p:cNvPr id="7" name="Google Shape;628;p51">
            <a:extLst>
              <a:ext uri="{FF2B5EF4-FFF2-40B4-BE49-F238E27FC236}">
                <a16:creationId xmlns:a16="http://schemas.microsoft.com/office/drawing/2014/main" id="{E98FAE99-3090-1618-EDA3-F748D07CB772}"/>
              </a:ext>
            </a:extLst>
          </p:cNvPr>
          <p:cNvSpPr txBox="1">
            <a:spLocks/>
          </p:cNvSpPr>
          <p:nvPr/>
        </p:nvSpPr>
        <p:spPr>
          <a:xfrm>
            <a:off x="6162093" y="2553627"/>
            <a:ext cx="3507017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Transimpedance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Voltage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Decision making.</a:t>
            </a:r>
          </a:p>
        </p:txBody>
      </p: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F52D220-E4C3-26DD-521A-8726CC660A5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53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0"/>
          <p:cNvSpPr/>
          <p:nvPr/>
        </p:nvSpPr>
        <p:spPr>
          <a:xfrm>
            <a:off x="7479205" y="16125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29" name="Google Shape;1229;p70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Embedded</a:t>
            </a:r>
            <a:endParaRPr dirty="0"/>
          </a:p>
        </p:txBody>
      </p:sp>
      <p:sp>
        <p:nvSpPr>
          <p:cNvPr id="1230" name="Google Shape;1230;p70"/>
          <p:cNvSpPr txBox="1">
            <a:spLocks noGrp="1"/>
          </p:cNvSpPr>
          <p:nvPr>
            <p:ph type="title" idx="2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1231" name="Google Shape;1231;p70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</a:pPr>
            <a:r>
              <a:rPr lang="en" dirty="0">
                <a:solidFill>
                  <a:schemeClr val="accent3"/>
                </a:solidFill>
              </a:rPr>
              <a:t>Sensing and Control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232" name="Google Shape;1232;p70"/>
          <p:cNvSpPr/>
          <p:nvPr/>
        </p:nvSpPr>
        <p:spPr>
          <a:xfrm>
            <a:off x="6146600" y="334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33" name="Google Shape;12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500" y="3388901"/>
            <a:ext cx="283400" cy="2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Meccanum Wheels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BCED58AC-11BD-843D-B8D3-81858D2EBF18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Used Sensors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1956A0B-A63D-41D2-7EC7-D7EE7FB7B9FC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8541809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766C2530-F3DC-61A8-DED5-3D259D05563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530533" y="3734000"/>
            <a:ext cx="465682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Introduction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188605" y="3513600"/>
            <a:ext cx="17756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00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Why STM32?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44091AFC-55A1-65DA-ACEF-0E61A2A0CEC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78"/>
          <p:cNvSpPr txBox="1">
            <a:spLocks noGrp="1"/>
          </p:cNvSpPr>
          <p:nvPr>
            <p:ph type="ctrTitle"/>
          </p:nvPr>
        </p:nvSpPr>
        <p:spPr>
          <a:xfrm>
            <a:off x="2835891" y="2276711"/>
            <a:ext cx="6520218" cy="15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60E46-1F0C-46E0-46BC-3E9A04DF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" b="2646"/>
          <a:stretch/>
        </p:blipFill>
        <p:spPr>
          <a:xfrm>
            <a:off x="1374588" y="-182880"/>
            <a:ext cx="9694632" cy="7040880"/>
          </a:xfrm>
          <a:prstGeom prst="rect">
            <a:avLst/>
          </a:prstGeom>
          <a:noFill/>
        </p:spPr>
      </p:pic>
      <p:sp>
        <p:nvSpPr>
          <p:cNvPr id="10" name="Google Shape;1275;p73">
            <a:extLst>
              <a:ext uri="{FF2B5EF4-FFF2-40B4-BE49-F238E27FC236}">
                <a16:creationId xmlns:a16="http://schemas.microsoft.com/office/drawing/2014/main" id="{0062EA38-A363-C02D-7710-08EC346E197A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00 - Introduction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97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/>
          <p:nvPr/>
        </p:nvSpPr>
        <p:spPr>
          <a:xfrm>
            <a:off x="5208539" y="14639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/>
          </p:nvPr>
        </p:nvSpPr>
        <p:spPr>
          <a:xfrm>
            <a:off x="3231000" y="4011796"/>
            <a:ext cx="57300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Web Application</a:t>
            </a:r>
            <a:br>
              <a:rPr lang="en" dirty="0"/>
            </a:br>
            <a:r>
              <a:rPr lang="en" dirty="0"/>
              <a:t>and </a:t>
            </a:r>
            <a:br>
              <a:rPr lang="en" dirty="0"/>
            </a:br>
            <a:r>
              <a:rPr lang="en" dirty="0"/>
              <a:t>Server</a:t>
            </a:r>
            <a:endParaRPr dirty="0"/>
          </a:p>
        </p:txBody>
      </p:sp>
      <p:sp>
        <p:nvSpPr>
          <p:cNvPr id="671" name="Google Shape;671;p53"/>
          <p:cNvSpPr txBox="1">
            <a:spLocks noGrp="1"/>
          </p:cNvSpPr>
          <p:nvPr>
            <p:ph type="title" idx="2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673" name="Google Shape;673;p53"/>
          <p:cNvGrpSpPr/>
          <p:nvPr/>
        </p:nvGrpSpPr>
        <p:grpSpPr>
          <a:xfrm>
            <a:off x="-2522394" y="-2831102"/>
            <a:ext cx="8172415" cy="8274015"/>
            <a:chOff x="-1891796" y="-2123327"/>
            <a:chExt cx="6129311" cy="6205511"/>
          </a:xfrm>
        </p:grpSpPr>
        <p:sp>
          <p:nvSpPr>
            <p:cNvPr id="674" name="Google Shape;674;p53"/>
            <p:cNvSpPr/>
            <p:nvPr/>
          </p:nvSpPr>
          <p:spPr>
            <a:xfrm rot="2700000" flipH="1">
              <a:off x="-692083" y="-14516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3"/>
            <p:cNvSpPr/>
            <p:nvPr/>
          </p:nvSpPr>
          <p:spPr>
            <a:xfrm rot="2700000" flipH="1">
              <a:off x="-692083" y="-15278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76" name="Google Shape;676;p53"/>
          <p:cNvGrpSpPr/>
          <p:nvPr/>
        </p:nvGrpSpPr>
        <p:grpSpPr>
          <a:xfrm>
            <a:off x="5836191" y="4301603"/>
            <a:ext cx="7187468" cy="3736277"/>
            <a:chOff x="4377143" y="3226202"/>
            <a:chExt cx="5390601" cy="2802208"/>
          </a:xfrm>
        </p:grpSpPr>
        <p:sp>
          <p:nvSpPr>
            <p:cNvPr id="677" name="Google Shape;677;p53"/>
            <p:cNvSpPr/>
            <p:nvPr/>
          </p:nvSpPr>
          <p:spPr>
            <a:xfrm flipH="1">
              <a:off x="4434293" y="3226202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3"/>
            <p:cNvSpPr/>
            <p:nvPr/>
          </p:nvSpPr>
          <p:spPr>
            <a:xfrm flipH="1">
              <a:off x="4377143" y="3273827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 r="40599" b="27578"/>
          <a:stretch/>
        </p:blipFill>
        <p:spPr>
          <a:xfrm rot="10800000" flipH="1">
            <a:off x="7088734" y="-25398"/>
            <a:ext cx="5103268" cy="3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3"/>
          <p:cNvSpPr/>
          <p:nvPr/>
        </p:nvSpPr>
        <p:spPr>
          <a:xfrm>
            <a:off x="4020503" y="993000"/>
            <a:ext cx="122000" cy="122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81" name="Google Shape;681;p53"/>
          <p:cNvSpPr/>
          <p:nvPr/>
        </p:nvSpPr>
        <p:spPr>
          <a:xfrm>
            <a:off x="9023367" y="5326600"/>
            <a:ext cx="520400" cy="52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420308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Why Web Application ?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CF839A6C-C6A9-FBA3-302D-045F72EF26CD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037A7E3-5B83-FA2C-EB27-75BFA84AD53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151C06D-989E-9686-02F8-021C9CEB669E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10C2699-426B-EC0F-2837-ECD6D902EA4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140733" y="3734000"/>
            <a:ext cx="583154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Hardware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232269" y="3475167"/>
            <a:ext cx="1688272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1196</TotalTime>
  <Words>393</Words>
  <Application>Microsoft Office PowerPoint</Application>
  <PresentationFormat>Widescreen</PresentationFormat>
  <Paragraphs>112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Courier New</vt:lpstr>
      <vt:lpstr>Playfair Display</vt:lpstr>
      <vt:lpstr>Arial</vt:lpstr>
      <vt:lpstr>Hind</vt:lpstr>
      <vt:lpstr>Calibri</vt:lpstr>
      <vt:lpstr>Sketchbubble-Notebook-Theme</vt:lpstr>
      <vt:lpstr>Luxury Jewelry Brand Social Media Strategy by Slidesgo</vt:lpstr>
      <vt:lpstr>Indoor Localization Robot</vt:lpstr>
      <vt:lpstr>Introduction</vt:lpstr>
      <vt:lpstr>PowerPoint Presentation</vt:lpstr>
      <vt:lpstr>Web Application and  Server</vt:lpstr>
      <vt:lpstr>Why Web Application ? </vt:lpstr>
      <vt:lpstr>Structure</vt:lpstr>
      <vt:lpstr>Technology Stack</vt:lpstr>
      <vt:lpstr>Main Features</vt:lpstr>
      <vt:lpstr>Hardware</vt:lpstr>
      <vt:lpstr>Guiding principles</vt:lpstr>
      <vt:lpstr>Robot Infra-structure: </vt:lpstr>
      <vt:lpstr>Power Board:</vt:lpstr>
      <vt:lpstr>Auxiliary Boards:</vt:lpstr>
      <vt:lpstr>Battery Management System</vt:lpstr>
      <vt:lpstr>Visible Light Communication [VLC]</vt:lpstr>
      <vt:lpstr>Embedded</vt:lpstr>
      <vt:lpstr>Meccanum Wheels</vt:lpstr>
      <vt:lpstr>Used Sensors</vt:lpstr>
      <vt:lpstr>Sensors Board</vt:lpstr>
      <vt:lpstr>STM32 Microcontroller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218</cp:revision>
  <dcterms:created xsi:type="dcterms:W3CDTF">2021-01-08T08:29:29Z</dcterms:created>
  <dcterms:modified xsi:type="dcterms:W3CDTF">2024-04-30T21:19:24Z</dcterms:modified>
</cp:coreProperties>
</file>

<file path=docProps/thumbnail.jpeg>
</file>